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6"/>
  </p:notesMasterIdLst>
  <p:sldIdLst>
    <p:sldId id="256" r:id="rId2"/>
    <p:sldId id="271" r:id="rId3"/>
    <p:sldId id="257" r:id="rId4"/>
    <p:sldId id="258" r:id="rId5"/>
    <p:sldId id="261" r:id="rId6"/>
    <p:sldId id="263" r:id="rId7"/>
    <p:sldId id="270" r:id="rId8"/>
    <p:sldId id="265" r:id="rId9"/>
    <p:sldId id="264" r:id="rId10"/>
    <p:sldId id="262" r:id="rId11"/>
    <p:sldId id="267" r:id="rId12"/>
    <p:sldId id="259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48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C2464-BBFF-4027-BE96-015FCAC7E975}" type="datetimeFigureOut">
              <a:rPr lang="en-ZA" smtClean="0"/>
              <a:t>2021/12/08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2F8C9-469A-4CDB-8A31-E85FCE4E226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70780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2F8C9-469A-4CDB-8A31-E85FCE4E2265}" type="slidenum">
              <a:rPr lang="en-ZA" smtClean="0"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28777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2F8C9-469A-4CDB-8A31-E85FCE4E2265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6110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ZA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 develops something it will endorse and measure and work toward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2F8C9-469A-4CDB-8A31-E85FCE4E2265}" type="slidenum">
              <a:rPr lang="en-ZA" smtClean="0"/>
              <a:t>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27346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ZA" sz="1200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n-ZA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aintains AIDS as a minimum requirement ( priority list of PEPFARs recommended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2F8C9-469A-4CDB-8A31-E85FCE4E2265}" type="slidenum">
              <a:rPr lang="en-ZA" smtClean="0"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1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12/8/2021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12/8/2021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745C7-A827-425F-B227-76B161935C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dirty="0"/>
              <a:t>Advocacy to </a:t>
            </a:r>
            <a:r>
              <a:rPr lang="en-US" sz="8800" b="1" dirty="0">
                <a:solidFill>
                  <a:schemeClr val="accent2"/>
                </a:solidFill>
              </a:rPr>
              <a:t>end AIDS</a:t>
            </a:r>
            <a:endParaRPr lang="en-ZA" sz="8800" b="1" dirty="0">
              <a:solidFill>
                <a:schemeClr val="accent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AD16D3-B28B-4B8A-A73D-FA25A4F6C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19"/>
            <a:ext cx="8417052" cy="1564005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/>
              <a:t>Vuyiseka Dubula</a:t>
            </a:r>
          </a:p>
          <a:p>
            <a:pPr algn="ctr"/>
            <a:r>
              <a:rPr lang="en-US" sz="1800" b="1" dirty="0"/>
              <a:t>On behalf of Fight AIDS Coalition (FAC)</a:t>
            </a:r>
          </a:p>
          <a:p>
            <a:pPr algn="ctr"/>
            <a:r>
              <a:rPr lang="en-US" sz="1800" b="1" dirty="0"/>
              <a:t>Centre for Civil Society (</a:t>
            </a:r>
            <a:r>
              <a:rPr lang="en-ZA" sz="1800" b="1" dirty="0"/>
              <a:t>the University of Kwazulu-Natal)</a:t>
            </a:r>
          </a:p>
        </p:txBody>
      </p:sp>
    </p:spTree>
    <p:extLst>
      <p:ext uri="{BB962C8B-B14F-4D97-AF65-F5344CB8AC3E}">
        <p14:creationId xmlns:p14="http://schemas.microsoft.com/office/powerpoint/2010/main" val="204921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9D2DD-9065-42A3-A870-095381A5C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73606"/>
          </a:xfrm>
        </p:spPr>
        <p:txBody>
          <a:bodyPr>
            <a:normAutofit fontScale="90000"/>
          </a:bodyPr>
          <a:lstStyle/>
          <a:p>
            <a:r>
              <a:rPr lang="en-ZA" b="1" dirty="0">
                <a:solidFill>
                  <a:schemeClr val="accent2"/>
                </a:solidFill>
              </a:rPr>
              <a:t>MOVEMENT BUILDING</a:t>
            </a:r>
            <a:br>
              <a:rPr lang="en-ZA" b="1" dirty="0">
                <a:solidFill>
                  <a:schemeClr val="accent2"/>
                </a:solidFill>
              </a:rPr>
            </a:br>
            <a:endParaRPr lang="en-ZA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630B4-3018-43F2-AE44-2B5874195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970691"/>
            <a:ext cx="10058400" cy="5432461"/>
          </a:xfrm>
        </p:spPr>
        <p:txBody>
          <a:bodyPr>
            <a:noAutofit/>
          </a:bodyPr>
          <a:lstStyle/>
          <a:p>
            <a:pPr marL="560070" indent="-285750" fontAlgn="base">
              <a:spcBef>
                <a:spcPts val="0"/>
              </a:spcBef>
            </a:pP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CS collect data and </a:t>
            </a:r>
            <a:r>
              <a:rPr lang="en-ZA" sz="2400" b="0" i="0" u="none" strike="noStrike" dirty="0" smtClean="0">
                <a:solidFill>
                  <a:srgbClr val="000000"/>
                </a:solidFill>
                <a:effectLst/>
              </a:rPr>
              <a:t>our stories</a:t>
            </a: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  and report on AIDS tools </a:t>
            </a:r>
            <a:endParaRPr lang="en-ZA" sz="2400" b="0" i="0" u="none" strike="noStrike" dirty="0" smtClean="0">
              <a:solidFill>
                <a:srgbClr val="000000"/>
              </a:solidFill>
              <a:effectLst/>
            </a:endParaRPr>
          </a:p>
          <a:p>
            <a:pPr marL="274320" indent="0" fontAlgn="base">
              <a:spcBef>
                <a:spcPts val="0"/>
              </a:spcBef>
              <a:buNone/>
            </a:pPr>
            <a:endParaRPr lang="en-ZA" sz="2400" b="0" i="0" u="none" strike="noStrike" dirty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CSOs  in all regions to include AIDS indicators as part of their community led monitoring, including whether critical tools and services are available </a:t>
            </a:r>
            <a:endParaRPr lang="en-ZA" sz="2400" b="0" i="0" u="none" strike="noStrike" dirty="0" smtClean="0">
              <a:solidFill>
                <a:srgbClr val="000000"/>
              </a:solidFill>
              <a:effectLst/>
            </a:endParaRPr>
          </a:p>
          <a:p>
            <a:pPr marL="274320" indent="0" fontAlgn="base">
              <a:spcBef>
                <a:spcPts val="0"/>
              </a:spcBef>
              <a:buNone/>
            </a:pPr>
            <a:endParaRPr lang="en-ZA" sz="2400" b="0" i="0" u="none" strike="noStrike" dirty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sz="2400" b="0" i="0" u="none" strike="noStrike" dirty="0" smtClean="0">
                <a:solidFill>
                  <a:srgbClr val="000000"/>
                </a:solidFill>
                <a:effectLst/>
              </a:rPr>
              <a:t>Advocates </a:t>
            </a: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for clear asks in the PEPFAR COPs </a:t>
            </a:r>
            <a:r>
              <a:rPr lang="en-ZA" sz="2400" b="0" i="0" u="none" strike="noStrike" dirty="0" smtClean="0">
                <a:solidFill>
                  <a:srgbClr val="000000"/>
                </a:solidFill>
                <a:effectLst/>
              </a:rPr>
              <a:t>FY2022</a:t>
            </a:r>
          </a:p>
          <a:p>
            <a:pPr marL="274320" indent="0" fontAlgn="base">
              <a:spcBef>
                <a:spcPts val="0"/>
              </a:spcBef>
              <a:buNone/>
            </a:pPr>
            <a:endParaRPr lang="en-ZA" sz="2400" b="0" i="0" u="none" strike="noStrike" dirty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sz="2400" dirty="0">
                <a:solidFill>
                  <a:srgbClr val="000000"/>
                </a:solidFill>
              </a:rPr>
              <a:t>Treatment </a:t>
            </a:r>
            <a:r>
              <a:rPr lang="en-ZA" sz="2400" dirty="0" smtClean="0">
                <a:solidFill>
                  <a:srgbClr val="000000"/>
                </a:solidFill>
              </a:rPr>
              <a:t>Literacy</a:t>
            </a:r>
          </a:p>
          <a:p>
            <a:pPr marL="274320" indent="0" fontAlgn="base">
              <a:spcBef>
                <a:spcPts val="0"/>
              </a:spcBef>
              <a:buNone/>
            </a:pPr>
            <a:endParaRPr lang="en-ZA" sz="2400" dirty="0">
              <a:solidFill>
                <a:srgbClr val="000000"/>
              </a:solidFill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sz="2400" dirty="0">
                <a:solidFill>
                  <a:srgbClr val="000000"/>
                </a:solidFill>
              </a:rPr>
              <a:t>C</a:t>
            </a: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onsolidate activist toolkit on AIDS (prevention, diagnosis, treatment and support </a:t>
            </a:r>
            <a:endParaRPr lang="en-ZA" sz="2400" b="0" i="0" u="none" strike="noStrike" dirty="0" smtClean="0">
              <a:solidFill>
                <a:srgbClr val="000000"/>
              </a:solidFill>
              <a:effectLst/>
            </a:endParaRPr>
          </a:p>
          <a:p>
            <a:pPr marL="274320" indent="0" fontAlgn="base">
              <a:spcBef>
                <a:spcPts val="0"/>
              </a:spcBef>
              <a:buNone/>
            </a:pPr>
            <a:endParaRPr lang="en-ZA" sz="2400" b="0" i="0" u="none" strike="noStrike" dirty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Webinars and trainings to be conducted to equip and mobilise communities to effectively lobby for AIDS  across all regions.</a:t>
            </a:r>
          </a:p>
          <a:p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447874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18A26-EFF1-40B3-AF5A-A9FD226F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06441"/>
            <a:ext cx="10058400" cy="1239474"/>
          </a:xfrm>
        </p:spPr>
        <p:txBody>
          <a:bodyPr/>
          <a:lstStyle/>
          <a:p>
            <a:r>
              <a:rPr lang="en-ZA" b="1" dirty="0">
                <a:solidFill>
                  <a:schemeClr val="accent2"/>
                </a:solidFill>
              </a:rPr>
              <a:t>MOVEMENT BUILDING…CONT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7B7B7-9F93-4B7B-8B1D-D215DCE9E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715784"/>
            <a:ext cx="4754880" cy="4456416"/>
          </a:xfrm>
        </p:spPr>
        <p:txBody>
          <a:bodyPr>
            <a:normAutofit fontScale="92500" lnSpcReduction="10000"/>
          </a:bodyPr>
          <a:lstStyle/>
          <a:p>
            <a:pPr marL="560070" indent="-285750" fontAlgn="base">
              <a:spcBef>
                <a:spcPts val="0"/>
              </a:spcBef>
            </a:pPr>
            <a:r>
              <a:rPr lang="en-ZA" sz="2400" dirty="0">
                <a:solidFill>
                  <a:srgbClr val="000000"/>
                </a:solidFill>
              </a:rPr>
              <a:t>Activists </a:t>
            </a:r>
            <a:r>
              <a:rPr lang="en-ZA" sz="2400" b="1" dirty="0">
                <a:solidFill>
                  <a:srgbClr val="C00000"/>
                </a:solidFill>
              </a:rPr>
              <a:t>c</a:t>
            </a:r>
            <a:r>
              <a:rPr lang="en-ZA" sz="2400" b="1" i="0" u="none" strike="noStrike" dirty="0">
                <a:solidFill>
                  <a:srgbClr val="C00000"/>
                </a:solidFill>
                <a:effectLst/>
              </a:rPr>
              <a:t>hecklist tools </a:t>
            </a: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for available services (diagnostics, prevent, treat AIDS in FR/ENG is updated by MSF </a:t>
            </a:r>
          </a:p>
          <a:p>
            <a:pPr marL="560070" indent="-285750" fontAlgn="base">
              <a:spcBef>
                <a:spcPts val="0"/>
              </a:spcBef>
            </a:pPr>
            <a:endParaRPr lang="en-ZA" sz="2400" dirty="0">
              <a:solidFill>
                <a:srgbClr val="000000"/>
              </a:solidFill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AIDS Campaign Tools (digital, social, messaging etc) developed for CSOs and communities</a:t>
            </a:r>
          </a:p>
          <a:p>
            <a:pPr marL="274320" indent="0" fontAlgn="base">
              <a:spcBef>
                <a:spcPts val="0"/>
              </a:spcBef>
              <a:buNone/>
            </a:pPr>
            <a:endParaRPr lang="en-ZA" sz="2400" i="0" u="none" strike="noStrike" dirty="0">
              <a:solidFill>
                <a:srgbClr val="000000"/>
              </a:solidFill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sz="2400" dirty="0"/>
              <a:t>Develop country specific 3-5 contextualised fact sheets </a:t>
            </a:r>
          </a:p>
          <a:p>
            <a:pPr marL="560070" indent="-285750" fontAlgn="base">
              <a:spcBef>
                <a:spcPts val="0"/>
              </a:spcBef>
            </a:pPr>
            <a:endParaRPr lang="en-ZA" sz="2400" b="0" dirty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sz="2400" dirty="0">
                <a:solidFill>
                  <a:srgbClr val="C00000"/>
                </a:solidFill>
              </a:rPr>
              <a:t>C</a:t>
            </a:r>
            <a:r>
              <a:rPr lang="en-ZA" sz="2400" b="0" i="0" u="none" strike="noStrike" dirty="0" smtClean="0">
                <a:solidFill>
                  <a:srgbClr val="C00000"/>
                </a:solidFill>
                <a:effectLst/>
              </a:rPr>
              <a:t>ollaboration </a:t>
            </a:r>
            <a:r>
              <a:rPr lang="en-ZA" sz="2400" b="0" i="0" u="none" strike="noStrike" dirty="0">
                <a:solidFill>
                  <a:srgbClr val="C00000"/>
                </a:solidFill>
                <a:effectLst/>
              </a:rPr>
              <a:t>with clinicians </a:t>
            </a: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in and CSOs.</a:t>
            </a:r>
            <a:endParaRPr lang="en-ZA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0D3619-F7DB-4C00-96FA-527BC70B9F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38464" y="1715785"/>
            <a:ext cx="5393932" cy="44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50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3EB0C-FEAB-4A30-8F74-AC864B92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85" y="68996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DON’T PLAN TO MOURN , </a:t>
            </a:r>
            <a:r>
              <a:rPr lang="en-US" sz="4800" dirty="0">
                <a:solidFill>
                  <a:schemeClr val="accent2"/>
                </a:solidFill>
              </a:rPr>
              <a:t>ORGANISE TO SAVE LIVES</a:t>
            </a:r>
            <a:endParaRPr lang="en-ZA" sz="48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59FCC-CB02-4FE8-8578-340C1F1F7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393" y="1678340"/>
            <a:ext cx="10058400" cy="4495149"/>
          </a:xfrm>
        </p:spPr>
        <p:txBody>
          <a:bodyPr>
            <a:noAutofit/>
          </a:bodyPr>
          <a:lstStyle/>
          <a:p>
            <a:r>
              <a:rPr lang="en-US" sz="3200" dirty="0"/>
              <a:t>LETS </a:t>
            </a:r>
            <a:r>
              <a:rPr lang="en-US" sz="3200" b="1" dirty="0">
                <a:solidFill>
                  <a:schemeClr val="accent2"/>
                </a:solidFill>
              </a:rPr>
              <a:t>TAKE BACK WORLD AIDS </a:t>
            </a:r>
            <a:r>
              <a:rPr lang="en-US" sz="3200" dirty="0"/>
              <a:t>TO N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AME THE INVISIBLE KILLER </a:t>
            </a:r>
            <a:r>
              <a:rPr lang="en-US" sz="3200" dirty="0"/>
              <a:t>OF PEOPLE LIVING WITH HIV</a:t>
            </a:r>
          </a:p>
          <a:p>
            <a:endParaRPr lang="en-US" sz="3200" dirty="0"/>
          </a:p>
          <a:p>
            <a:r>
              <a:rPr lang="en-US" sz="3200" b="1" dirty="0">
                <a:solidFill>
                  <a:schemeClr val="accent2"/>
                </a:solidFill>
              </a:rPr>
              <a:t>JOIN OUR GLOBAL CALL FOR </a:t>
            </a:r>
            <a:r>
              <a:rPr lang="en-US" sz="3200" b="1" dirty="0" smtClean="0">
                <a:solidFill>
                  <a:schemeClr val="accent2"/>
                </a:solidFill>
              </a:rPr>
              <a:t>ACTION –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SA contact me or Sibongile on how can we include your org in the coalition</a:t>
            </a:r>
          </a:p>
          <a:p>
            <a:pPr marL="0" indent="0">
              <a:buNone/>
            </a:pP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ZA" sz="3200" dirty="0" smtClean="0">
                <a:solidFill>
                  <a:srgbClr val="000000"/>
                </a:solidFill>
              </a:rPr>
              <a:t>Identify : Key </a:t>
            </a:r>
            <a:r>
              <a:rPr lang="en-ZA" sz="3200" dirty="0">
                <a:solidFill>
                  <a:srgbClr val="000000"/>
                </a:solidFill>
              </a:rPr>
              <a:t>moments in </a:t>
            </a:r>
            <a:r>
              <a:rPr lang="en-ZA" sz="3200" dirty="0" smtClean="0">
                <a:solidFill>
                  <a:srgbClr val="000000"/>
                </a:solidFill>
              </a:rPr>
              <a:t>2021/22</a:t>
            </a:r>
            <a:endParaRPr lang="en-ZA" sz="3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4011089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53539A-9E58-44D8-B30C-4E5BFB3BE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64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478E1C-67F9-43EB-A275-AE22A401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55221"/>
            <a:ext cx="10058400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</a:rPr>
              <a:t>Forward we go, backward never!</a:t>
            </a:r>
            <a:br>
              <a:rPr lang="en-US" sz="4800" b="1" dirty="0">
                <a:solidFill>
                  <a:schemeClr val="accent2"/>
                </a:solidFill>
              </a:rPr>
            </a:br>
            <a:r>
              <a:rPr lang="en-US" sz="4800" b="1" dirty="0">
                <a:solidFill>
                  <a:schemeClr val="accent2"/>
                </a:solidFill>
              </a:rPr>
              <a:t/>
            </a:r>
            <a:br>
              <a:rPr lang="en-US" sz="4800" b="1" dirty="0">
                <a:solidFill>
                  <a:schemeClr val="accent2"/>
                </a:solidFill>
              </a:rPr>
            </a:br>
            <a:r>
              <a:rPr lang="en-US" sz="4800" b="1" dirty="0">
                <a:solidFill>
                  <a:schemeClr val="accent2"/>
                </a:solidFill>
              </a:rPr>
              <a:t/>
            </a:r>
            <a:br>
              <a:rPr lang="en-US" sz="4800" b="1" dirty="0">
                <a:solidFill>
                  <a:schemeClr val="accent2"/>
                </a:solidFill>
              </a:rPr>
            </a:br>
            <a:r>
              <a:rPr lang="en-US" sz="4800" b="1" dirty="0">
                <a:solidFill>
                  <a:schemeClr val="accent2"/>
                </a:solidFill>
              </a:rPr>
              <a:t/>
            </a:r>
            <a:br>
              <a:rPr lang="en-US" sz="4800" b="1" dirty="0">
                <a:solidFill>
                  <a:schemeClr val="accent2"/>
                </a:solidFill>
              </a:rPr>
            </a:br>
            <a:r>
              <a:rPr lang="en-US" sz="4800" b="1" dirty="0">
                <a:solidFill>
                  <a:schemeClr val="accent2"/>
                </a:solidFill>
              </a:rPr>
              <a:t/>
            </a:r>
            <a:br>
              <a:rPr lang="en-US" sz="4800" b="1" dirty="0">
                <a:solidFill>
                  <a:schemeClr val="accent2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>Amandla!</a:t>
            </a:r>
            <a:endParaRPr lang="en-ZA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4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226014"/>
            <a:ext cx="10058400" cy="993186"/>
          </a:xfrm>
        </p:spPr>
        <p:txBody>
          <a:bodyPr/>
          <a:lstStyle/>
          <a:p>
            <a:r>
              <a:rPr lang="en-US" dirty="0" smtClean="0"/>
              <a:t>Who is </a:t>
            </a:r>
            <a:r>
              <a:rPr lang="en-US" dirty="0" smtClean="0">
                <a:solidFill>
                  <a:srgbClr val="C00000"/>
                </a:solidFill>
              </a:rPr>
              <a:t>F</a:t>
            </a:r>
            <a:r>
              <a:rPr lang="en-US" dirty="0" smtClean="0"/>
              <a:t>ighting </a:t>
            </a:r>
            <a:r>
              <a:rPr lang="en-US" dirty="0" smtClean="0">
                <a:solidFill>
                  <a:srgbClr val="C00000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IDs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C</a:t>
            </a:r>
            <a:r>
              <a:rPr lang="en-US" dirty="0" smtClean="0"/>
              <a:t>oalition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539" y="1219200"/>
            <a:ext cx="10058400" cy="4922982"/>
          </a:xfrm>
        </p:spPr>
        <p:txBody>
          <a:bodyPr>
            <a:noAutofit/>
          </a:bodyPr>
          <a:lstStyle/>
          <a:p>
            <a:r>
              <a:rPr lang="en-US" sz="2400" dirty="0" smtClean="0"/>
              <a:t>Any person living with HIV concerned about the ongoing AIDS related deaths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PLHIV networks</a:t>
            </a:r>
          </a:p>
          <a:p>
            <a:endParaRPr lang="en-US" sz="2400" dirty="0"/>
          </a:p>
          <a:p>
            <a:r>
              <a:rPr lang="en-US" sz="2400" dirty="0" smtClean="0"/>
              <a:t>Civil Society organisations</a:t>
            </a:r>
          </a:p>
          <a:p>
            <a:endParaRPr lang="en-US" sz="2400" dirty="0"/>
          </a:p>
          <a:p>
            <a:r>
              <a:rPr lang="en-US" sz="2400" dirty="0" smtClean="0"/>
              <a:t>Academics</a:t>
            </a:r>
          </a:p>
          <a:p>
            <a:endParaRPr lang="en-US" sz="2400" dirty="0"/>
          </a:p>
          <a:p>
            <a:r>
              <a:rPr lang="en-US" sz="2400" dirty="0" smtClean="0"/>
              <a:t>Public servants 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241815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5D7C-50D4-4ED4-961A-F44674D4B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WHY DO WE NEED </a:t>
            </a:r>
            <a:r>
              <a:rPr lang="en-US" sz="4400" b="1" dirty="0" err="1">
                <a:solidFill>
                  <a:schemeClr val="accent2"/>
                </a:solidFill>
              </a:rPr>
              <a:t>COLLECTIve</a:t>
            </a:r>
            <a:r>
              <a:rPr lang="en-US" sz="4400" b="1" dirty="0">
                <a:solidFill>
                  <a:schemeClr val="accent2"/>
                </a:solidFill>
              </a:rPr>
              <a:t> ACTION?</a:t>
            </a:r>
            <a:endParaRPr lang="en-ZA" sz="44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C827-C926-4429-8A8E-0C6A0B419C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000" dirty="0"/>
              <a:t> AIDS = death sentence to some!</a:t>
            </a:r>
          </a:p>
          <a:p>
            <a:endParaRPr lang="en-US" sz="4000" dirty="0"/>
          </a:p>
          <a:p>
            <a:r>
              <a:rPr lang="en-US" sz="4000" dirty="0"/>
              <a:t> Dead PLHIV cannot speak!</a:t>
            </a:r>
          </a:p>
          <a:p>
            <a:endParaRPr lang="en-US" sz="4000" dirty="0"/>
          </a:p>
          <a:p>
            <a:r>
              <a:rPr lang="en-US" sz="4000" dirty="0"/>
              <a:t> </a:t>
            </a:r>
            <a:r>
              <a:rPr lang="en-US" sz="4000" dirty="0" smtClean="0"/>
              <a:t>OUR Silence is deadly</a:t>
            </a:r>
          </a:p>
          <a:p>
            <a:endParaRPr lang="en-ZA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6DF82F-0536-423E-AD1E-616EB95CA4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4288" y="1931542"/>
            <a:ext cx="4754562" cy="38361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DB8717-936F-4305-AD23-73B055156DC7}"/>
              </a:ext>
            </a:extLst>
          </p:cNvPr>
          <p:cNvSpPr txBox="1">
            <a:spLocks/>
          </p:cNvSpPr>
          <p:nvPr/>
        </p:nvSpPr>
        <p:spPr>
          <a:xfrm>
            <a:off x="6095999" y="5669280"/>
            <a:ext cx="5677807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Picture Source: MSF</a:t>
            </a:r>
            <a:endParaRPr lang="en-ZA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34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3F1D9-B953-4074-BC35-DB556584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76" y="0"/>
            <a:ext cx="10058400" cy="78509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WHAT to do?</a:t>
            </a:r>
            <a:endParaRPr lang="en-ZA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58950-6C43-4623-A418-24794BA0F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76" y="785092"/>
            <a:ext cx="10058400" cy="5514108"/>
          </a:xfrm>
        </p:spPr>
        <p:txBody>
          <a:bodyPr>
            <a:noAutofit/>
          </a:bodyPr>
          <a:lstStyle/>
          <a:p>
            <a:r>
              <a:rPr lang="en-US" sz="2800" dirty="0"/>
              <a:t>Pressure the global institutions to end </a:t>
            </a:r>
            <a:r>
              <a:rPr lang="en-US" sz="2800" dirty="0" smtClean="0">
                <a:solidFill>
                  <a:srgbClr val="C00000"/>
                </a:solidFill>
              </a:rPr>
              <a:t>AIDS </a:t>
            </a:r>
            <a:r>
              <a:rPr lang="en-US" sz="2800" dirty="0" smtClean="0"/>
              <a:t>invisibility </a:t>
            </a:r>
            <a:r>
              <a:rPr lang="en-US" sz="2800" dirty="0"/>
              <a:t>and deaths</a:t>
            </a:r>
          </a:p>
          <a:p>
            <a:r>
              <a:rPr lang="en-US" sz="2800" dirty="0"/>
              <a:t>Pressure global institutions to prioritize ending </a:t>
            </a:r>
            <a:r>
              <a:rPr lang="en-US" sz="2800" dirty="0" smtClean="0"/>
              <a:t>AIDS - political </a:t>
            </a:r>
            <a:r>
              <a:rPr lang="en-US" sz="2800" dirty="0"/>
              <a:t>will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onor </a:t>
            </a:r>
            <a:r>
              <a:rPr lang="en-US" sz="2800" dirty="0"/>
              <a:t>community to prioritize ending AIDS/AHD and fund it</a:t>
            </a:r>
            <a:endParaRPr lang="en-ZA" sz="2800" dirty="0"/>
          </a:p>
          <a:p>
            <a:r>
              <a:rPr lang="en-ZA" sz="2800" dirty="0"/>
              <a:t>Pressure </a:t>
            </a:r>
            <a:r>
              <a:rPr lang="en-ZA" sz="2800" dirty="0" smtClean="0"/>
              <a:t>industry for greater </a:t>
            </a:r>
            <a:r>
              <a:rPr lang="en-ZA" sz="2800" dirty="0"/>
              <a:t>access to affordable </a:t>
            </a:r>
            <a:r>
              <a:rPr lang="en-ZA" sz="2800" dirty="0" smtClean="0"/>
              <a:t>diagnostics </a:t>
            </a:r>
            <a:r>
              <a:rPr lang="en-ZA" sz="2800" dirty="0"/>
              <a:t>and treatment</a:t>
            </a:r>
          </a:p>
          <a:p>
            <a:r>
              <a:rPr lang="en-ZA" sz="2800" dirty="0" smtClean="0"/>
              <a:t>Civil </a:t>
            </a:r>
            <a:r>
              <a:rPr lang="en-ZA" sz="2800" dirty="0"/>
              <a:t>society act to visibilise AIDS deaths and hold govts accountable</a:t>
            </a:r>
          </a:p>
          <a:p>
            <a:r>
              <a:rPr lang="en-ZA" sz="2800" b="1" dirty="0">
                <a:solidFill>
                  <a:srgbClr val="FF0000"/>
                </a:solidFill>
              </a:rPr>
              <a:t>Movement building </a:t>
            </a:r>
            <a:r>
              <a:rPr lang="en-ZA" sz="2800" dirty="0" smtClean="0"/>
              <a:t>!!! – build grassroots power and global solidarity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139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E4FB-D775-43E9-BF50-24D34720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674" y="392164"/>
            <a:ext cx="10058400" cy="764898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GLOBAL INSTITUTIONS</a:t>
            </a:r>
            <a:r>
              <a:rPr lang="en-US" sz="4400" b="1" dirty="0">
                <a:solidFill>
                  <a:schemeClr val="accent2"/>
                </a:solidFill>
              </a:rPr>
              <a:t>: </a:t>
            </a:r>
            <a:r>
              <a:rPr lang="en-US" sz="4400" b="1" dirty="0">
                <a:solidFill>
                  <a:schemeClr val="tx1"/>
                </a:solidFill>
              </a:rPr>
              <a:t>un</a:t>
            </a:r>
            <a:r>
              <a:rPr lang="en-US" sz="4400" b="1" dirty="0">
                <a:solidFill>
                  <a:schemeClr val="accent2"/>
                </a:solidFill>
              </a:rPr>
              <a:t>aids </a:t>
            </a:r>
            <a:r>
              <a:rPr lang="en-US" sz="4400" b="1" dirty="0">
                <a:solidFill>
                  <a:schemeClr val="tx1"/>
                </a:solidFill>
              </a:rPr>
              <a:t>&amp; who</a:t>
            </a:r>
            <a:r>
              <a:rPr lang="en-US" sz="4400" b="1" dirty="0">
                <a:solidFill>
                  <a:schemeClr val="accent2"/>
                </a:solidFill>
              </a:rPr>
              <a:t/>
            </a:r>
            <a:br>
              <a:rPr lang="en-US" sz="4400" b="1" dirty="0">
                <a:solidFill>
                  <a:schemeClr val="accent2"/>
                </a:solidFill>
              </a:rPr>
            </a:br>
            <a:endParaRPr lang="en-ZA" sz="4400" b="1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FADB4-DF03-44CD-9022-5C72E7889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327" y="1205760"/>
            <a:ext cx="5167181" cy="5599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UNAIDS</a:t>
            </a:r>
          </a:p>
          <a:p>
            <a:pPr marL="0" indent="0">
              <a:buNone/>
            </a:pPr>
            <a:endParaRPr lang="en-US" b="1" dirty="0"/>
          </a:p>
          <a:p>
            <a:pPr marL="617220" indent="-342900" fontAlgn="base">
              <a:spcBef>
                <a:spcPts val="0"/>
              </a:spcBef>
            </a:pPr>
            <a:r>
              <a:rPr lang="en-ZA" dirty="0">
                <a:solidFill>
                  <a:srgbClr val="000000"/>
                </a:solidFill>
              </a:rPr>
              <a:t>Push for </a:t>
            </a:r>
            <a:r>
              <a:rPr lang="en-ZA" b="1" dirty="0">
                <a:solidFill>
                  <a:srgbClr val="000000"/>
                </a:solidFill>
              </a:rPr>
              <a:t>UNAIDS </a:t>
            </a:r>
            <a:r>
              <a:rPr lang="en-ZA" b="1" i="0" u="none" strike="noStrike" dirty="0" smtClean="0">
                <a:solidFill>
                  <a:srgbClr val="000000"/>
                </a:solidFill>
                <a:effectLst/>
              </a:rPr>
              <a:t>statements </a:t>
            </a:r>
            <a:r>
              <a:rPr lang="en-ZA" b="1" i="0" u="none" strike="noStrike" dirty="0">
                <a:solidFill>
                  <a:srgbClr val="000000"/>
                </a:solidFill>
                <a:effectLst/>
              </a:rPr>
              <a:t>to name AIDS 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deaths, 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i.e cryptococcal 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meningitis and TB 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biggest killers of PLWHA</a:t>
            </a:r>
          </a:p>
          <a:p>
            <a:pPr marL="274320" indent="0" fontAlgn="base">
              <a:spcBef>
                <a:spcPts val="0"/>
              </a:spcBef>
              <a:buNone/>
            </a:pPr>
            <a:endParaRPr lang="en-ZA" b="0" i="0" u="none" strike="noStrike" dirty="0">
              <a:solidFill>
                <a:srgbClr val="000000"/>
              </a:solidFill>
              <a:effectLst/>
            </a:endParaRPr>
          </a:p>
          <a:p>
            <a:pPr marL="617220" indent="-342900" fontAlgn="base">
              <a:spcBef>
                <a:spcPts val="0"/>
              </a:spcBef>
            </a:pP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UNAIDS to </a:t>
            </a:r>
            <a:r>
              <a:rPr lang="en-ZA" i="0" u="none" strike="noStrike" dirty="0" smtClean="0">
                <a:solidFill>
                  <a:srgbClr val="000000"/>
                </a:solidFill>
                <a:effectLst/>
              </a:rPr>
              <a:t>endorse </a:t>
            </a:r>
            <a:r>
              <a:rPr lang="en-ZA" b="1" i="0" u="none" strike="noStrike" dirty="0" smtClean="0">
                <a:solidFill>
                  <a:srgbClr val="000000"/>
                </a:solidFill>
                <a:effectLst/>
              </a:rPr>
              <a:t>“Framework </a:t>
            </a:r>
            <a:r>
              <a:rPr lang="en-ZA" b="1" i="0" u="none" strike="noStrike" dirty="0">
                <a:solidFill>
                  <a:srgbClr val="000000"/>
                </a:solidFill>
                <a:effectLst/>
              </a:rPr>
              <a:t>to End CM Deaths by 2030</a:t>
            </a:r>
            <a:r>
              <a:rPr lang="en-ZA" b="1" i="0" u="none" strike="noStrike" dirty="0" smtClean="0">
                <a:solidFill>
                  <a:srgbClr val="000000"/>
                </a:solidFill>
                <a:effectLst/>
              </a:rPr>
              <a:t>”</a:t>
            </a:r>
          </a:p>
          <a:p>
            <a:pPr marL="274320" indent="0" fontAlgn="base">
              <a:spcBef>
                <a:spcPts val="0"/>
              </a:spcBef>
              <a:buNone/>
            </a:pPr>
            <a:endParaRPr lang="en-ZA" b="0" i="0" u="none" strike="noStrike" dirty="0">
              <a:solidFill>
                <a:srgbClr val="000000"/>
              </a:solidFill>
              <a:effectLst/>
            </a:endParaRPr>
          </a:p>
          <a:p>
            <a:pPr marL="617220" indent="-342900" fontAlgn="base">
              <a:spcBef>
                <a:spcPts val="0"/>
              </a:spcBef>
            </a:pP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UNAIDS </a:t>
            </a:r>
            <a:r>
              <a:rPr lang="en-ZA" b="1" dirty="0">
                <a:solidFill>
                  <a:srgbClr val="000000"/>
                </a:solidFill>
              </a:rPr>
              <a:t>P</a:t>
            </a:r>
            <a:r>
              <a:rPr lang="en-ZA" b="1" i="0" u="none" strike="noStrike" dirty="0">
                <a:solidFill>
                  <a:srgbClr val="000000"/>
                </a:solidFill>
                <a:effectLst/>
              </a:rPr>
              <a:t>rioritises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 in its Political Advocacy Agenda 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AIDS</a:t>
            </a:r>
          </a:p>
          <a:p>
            <a:pPr marL="274320" indent="0" fontAlgn="base">
              <a:spcBef>
                <a:spcPts val="0"/>
              </a:spcBef>
              <a:buNone/>
            </a:pPr>
            <a:endParaRPr lang="en-ZA" b="0" i="0" u="none" strike="noStrike" dirty="0">
              <a:solidFill>
                <a:srgbClr val="000000"/>
              </a:solidFill>
              <a:effectLst/>
            </a:endParaRPr>
          </a:p>
          <a:p>
            <a:pPr marL="617220" indent="-342900" fontAlgn="base">
              <a:spcBef>
                <a:spcPts val="0"/>
              </a:spcBef>
            </a:pPr>
            <a:r>
              <a:rPr lang="en-ZA" dirty="0">
                <a:solidFill>
                  <a:srgbClr val="000000"/>
                </a:solidFill>
              </a:rPr>
              <a:t>U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ses its leverage to </a:t>
            </a:r>
            <a:r>
              <a:rPr lang="en-ZA" b="1" i="0" u="none" strike="noStrike" dirty="0">
                <a:solidFill>
                  <a:srgbClr val="000000"/>
                </a:solidFill>
                <a:effectLst/>
              </a:rPr>
              <a:t>mobilise GFATM &amp; PEPFAR</a:t>
            </a:r>
            <a:endParaRPr lang="en-ZA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2CFA8D-322B-4683-BB1B-05CD00F72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4664" y="953862"/>
            <a:ext cx="5959011" cy="53220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WHO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ZA" b="1" i="0" u="none" strike="noStrike" dirty="0">
                <a:solidFill>
                  <a:srgbClr val="000000"/>
                </a:solidFill>
                <a:effectLst/>
              </a:rPr>
              <a:t>Endorsement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 “Framework to End CM Deaths by 2030”</a:t>
            </a:r>
          </a:p>
          <a:p>
            <a:pPr marL="742950" lvl="1" indent="-285750" fontAlgn="base">
              <a:spcBef>
                <a:spcPts val="0"/>
              </a:spcBef>
              <a:spcAft>
                <a:spcPts val="0"/>
              </a:spcAft>
            </a:pPr>
            <a:r>
              <a:rPr lang="en-ZA" sz="2000" b="0" i="0" u="none" strike="noStrike" dirty="0">
                <a:solidFill>
                  <a:srgbClr val="000000"/>
                </a:solidFill>
                <a:effectLst/>
              </a:rPr>
              <a:t>We want a </a:t>
            </a:r>
            <a:r>
              <a:rPr lang="en-ZA" sz="2000" b="0" i="0" u="none" strike="noStrike" dirty="0">
                <a:solidFill>
                  <a:srgbClr val="C00000"/>
                </a:solidFill>
                <a:effectLst/>
              </a:rPr>
              <a:t>section in the new Strategy on HIV, that commits to Developing an End Crypto Strategy By December </a:t>
            </a:r>
            <a:r>
              <a:rPr lang="en-ZA" sz="2000" b="0" i="0" u="none" strike="noStrike" dirty="0" smtClean="0">
                <a:solidFill>
                  <a:srgbClr val="C00000"/>
                </a:solidFill>
                <a:effectLst/>
              </a:rPr>
              <a:t>2021</a:t>
            </a:r>
          </a:p>
          <a:p>
            <a:pPr lvl="1" indent="0" fontAlgn="base">
              <a:spcBef>
                <a:spcPts val="0"/>
              </a:spcBef>
              <a:spcAft>
                <a:spcPts val="0"/>
              </a:spcAft>
              <a:buNone/>
            </a:pPr>
            <a:endParaRPr lang="en-ZA" sz="2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fontAlgn="base">
              <a:spcBef>
                <a:spcPts val="0"/>
              </a:spcBef>
              <a:spcAft>
                <a:spcPts val="0"/>
              </a:spcAft>
            </a:pPr>
            <a:r>
              <a:rPr lang="en-ZA" sz="2000" b="0" i="0" u="none" strike="noStrike" dirty="0">
                <a:solidFill>
                  <a:srgbClr val="000000"/>
                </a:solidFill>
                <a:effectLst/>
              </a:rPr>
              <a:t>WHO to provides </a:t>
            </a:r>
            <a:r>
              <a:rPr lang="en-ZA" sz="2000" b="1" i="0" u="none" strike="noStrike" dirty="0">
                <a:solidFill>
                  <a:srgbClr val="000000"/>
                </a:solidFill>
                <a:effectLst/>
              </a:rPr>
              <a:t>Technical Assistance </a:t>
            </a:r>
            <a:r>
              <a:rPr lang="en-ZA" sz="2000" b="0" i="0" u="none" strike="noStrike" dirty="0">
                <a:solidFill>
                  <a:srgbClr val="000000"/>
                </a:solidFill>
                <a:effectLst/>
              </a:rPr>
              <a:t>to countries to update their guidelines on AIDS diagnostics, and treatment </a:t>
            </a:r>
            <a:endParaRPr lang="en-ZA" sz="2000" b="0" i="0" u="none" strike="noStrike" dirty="0" smtClean="0">
              <a:solidFill>
                <a:srgbClr val="000000"/>
              </a:solidFill>
              <a:effectLst/>
            </a:endParaRPr>
          </a:p>
          <a:p>
            <a:pPr lvl="1" indent="0" fontAlgn="base">
              <a:spcBef>
                <a:spcPts val="0"/>
              </a:spcBef>
              <a:spcAft>
                <a:spcPts val="0"/>
              </a:spcAft>
              <a:buNone/>
            </a:pPr>
            <a:endParaRPr lang="en-ZA" sz="2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fontAlgn="base">
              <a:spcBef>
                <a:spcPts val="0"/>
              </a:spcBef>
              <a:spcAft>
                <a:spcPts val="0"/>
              </a:spcAft>
            </a:pPr>
            <a:r>
              <a:rPr lang="en-ZA" sz="2000" b="0" i="0" u="none" strike="noStrike" dirty="0">
                <a:solidFill>
                  <a:srgbClr val="000000"/>
                </a:solidFill>
                <a:effectLst/>
              </a:rPr>
              <a:t>WHO and UNAIDS develop recommendations for countries’ </a:t>
            </a:r>
            <a:r>
              <a:rPr lang="en-ZA" sz="2000" b="1" i="0" u="none" strike="noStrike" dirty="0" smtClean="0">
                <a:solidFill>
                  <a:srgbClr val="000000"/>
                </a:solidFill>
                <a:effectLst/>
              </a:rPr>
              <a:t>National </a:t>
            </a:r>
            <a:r>
              <a:rPr lang="en-ZA" sz="2000" b="1" i="0" u="none" strike="noStrike" dirty="0">
                <a:solidFill>
                  <a:srgbClr val="000000"/>
                </a:solidFill>
                <a:effectLst/>
              </a:rPr>
              <a:t>Strategic Plans (NSPs</a:t>
            </a:r>
            <a:r>
              <a:rPr lang="en-ZA" sz="2000" b="1" i="0" u="none" strike="noStrike" dirty="0" smtClean="0">
                <a:solidFill>
                  <a:srgbClr val="000000"/>
                </a:solidFill>
                <a:effectLst/>
              </a:rPr>
              <a:t>)</a:t>
            </a:r>
          </a:p>
          <a:p>
            <a:pPr lvl="1" indent="0" fontAlgn="base">
              <a:spcBef>
                <a:spcPts val="0"/>
              </a:spcBef>
              <a:spcAft>
                <a:spcPts val="0"/>
              </a:spcAft>
              <a:buNone/>
            </a:pPr>
            <a:endParaRPr lang="en-ZA" sz="2000" b="1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fontAlgn="base">
              <a:spcBef>
                <a:spcPts val="0"/>
              </a:spcBef>
              <a:spcAft>
                <a:spcPts val="0"/>
              </a:spcAft>
            </a:pPr>
            <a:r>
              <a:rPr lang="en-ZA" sz="2000" b="0" i="0" u="none" strike="noStrike" dirty="0">
                <a:solidFill>
                  <a:srgbClr val="000000"/>
                </a:solidFill>
                <a:effectLst/>
              </a:rPr>
              <a:t>WHO mobilizes resources and </a:t>
            </a:r>
            <a:r>
              <a:rPr lang="en-ZA" sz="2000" b="1" i="0" u="none" strike="noStrike" dirty="0">
                <a:solidFill>
                  <a:srgbClr val="000000"/>
                </a:solidFill>
                <a:effectLst/>
              </a:rPr>
              <a:t>political will 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4922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9649F-9C81-4340-A7B5-0EB308E6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07" y="0"/>
            <a:ext cx="10058400" cy="1609344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DONOR COMMUNITY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34DEA-07D9-4D82-A5C1-5A3EAC99F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001" y="701758"/>
            <a:ext cx="6484120" cy="5688595"/>
          </a:xfrm>
        </p:spPr>
        <p:txBody>
          <a:bodyPr>
            <a:noAutofit/>
          </a:bodyPr>
          <a:lstStyle/>
          <a:p>
            <a:pPr marL="27432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ZA" b="1" i="0" u="none" strike="noStrike" dirty="0">
                <a:solidFill>
                  <a:srgbClr val="000000"/>
                </a:solidFill>
                <a:effectLst/>
              </a:rPr>
              <a:t>PEPFAR</a:t>
            </a:r>
          </a:p>
          <a:p>
            <a:pPr marL="560070" indent="-285750" fontAlgn="base">
              <a:spcBef>
                <a:spcPts val="0"/>
              </a:spcBef>
            </a:pPr>
            <a:r>
              <a:rPr lang="en-ZA" dirty="0">
                <a:solidFill>
                  <a:srgbClr val="000000"/>
                </a:solidFill>
              </a:rPr>
              <a:t>Activists to meet PEPFAR</a:t>
            </a:r>
            <a:endParaRPr lang="en-ZA" b="0" i="0" u="none" strike="noStrike" dirty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AIDS deaths and incidence 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as 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a </a:t>
            </a:r>
            <a:r>
              <a:rPr lang="en-ZA" b="0" i="0" u="none" strike="noStrike" dirty="0">
                <a:solidFill>
                  <a:srgbClr val="FF0000"/>
                </a:solidFill>
                <a:effectLst/>
              </a:rPr>
              <a:t>priority in new PEPFAR Strategy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.</a:t>
            </a:r>
          </a:p>
          <a:p>
            <a:pPr marL="560070" indent="-285750" fontAlgn="base">
              <a:spcBef>
                <a:spcPts val="0"/>
              </a:spcBef>
            </a:pPr>
            <a:endParaRPr lang="en-ZA" b="0" i="0" u="none" strike="noStrike" dirty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COP22 Guidance -</a:t>
            </a:r>
            <a:r>
              <a:rPr lang="en-ZA" b="0" i="0" u="none" strike="noStrike" dirty="0">
                <a:solidFill>
                  <a:srgbClr val="FF0000"/>
                </a:solidFill>
                <a:effectLst/>
              </a:rPr>
              <a:t>maintain priority language on AIDS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.</a:t>
            </a:r>
          </a:p>
          <a:p>
            <a:pPr marL="560070" indent="-285750" fontAlgn="base">
              <a:spcBef>
                <a:spcPts val="0"/>
              </a:spcBef>
            </a:pPr>
            <a:endParaRPr lang="en-ZA" b="0" i="0" u="none" strike="noStrike" dirty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b="1" i="0" u="none" strike="noStrike" dirty="0" smtClean="0">
                <a:solidFill>
                  <a:srgbClr val="000000"/>
                </a:solidFill>
                <a:effectLst/>
              </a:rPr>
              <a:t>Clear </a:t>
            </a:r>
            <a:r>
              <a:rPr lang="en-ZA" b="1" i="0" u="none" strike="noStrike" dirty="0">
                <a:solidFill>
                  <a:srgbClr val="000000"/>
                </a:solidFill>
                <a:effectLst/>
              </a:rPr>
              <a:t>language 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and budgets on 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CD4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, TB-LAM, CrAG, L-Amb, 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Flucytosine.</a:t>
            </a:r>
          </a:p>
          <a:p>
            <a:pPr marL="274320" indent="0" fontAlgn="base">
              <a:spcBef>
                <a:spcPts val="0"/>
              </a:spcBef>
              <a:buNone/>
            </a:pPr>
            <a:endParaRPr lang="en-ZA" b="0" i="0" u="none" strike="noStrike" dirty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dirty="0">
                <a:solidFill>
                  <a:srgbClr val="000000"/>
                </a:solidFill>
              </a:rPr>
              <a:t>L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everage PEPFARs AIDS commodities gap with Global 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FUND</a:t>
            </a:r>
          </a:p>
          <a:p>
            <a:pPr marL="274320" indent="0" fontAlgn="base">
              <a:spcBef>
                <a:spcPts val="0"/>
              </a:spcBef>
              <a:buNone/>
            </a:pP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 </a:t>
            </a:r>
            <a:endParaRPr lang="en-ZA" dirty="0">
              <a:solidFill>
                <a:srgbClr val="000000"/>
              </a:solidFill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b="0" i="0" u="none" strike="noStrike" dirty="0">
                <a:effectLst/>
              </a:rPr>
              <a:t>Add cryptococcal meningitis (incidents, deaths) among the dataset/ indicators  and provide reports</a:t>
            </a:r>
          </a:p>
          <a:p>
            <a:pPr marL="560070" indent="-285750" fontAlgn="base">
              <a:spcBef>
                <a:spcPts val="0"/>
              </a:spcBef>
            </a:pPr>
            <a:r>
              <a:rPr lang="en-ZA" b="0" i="0" u="none" strike="noStrike" dirty="0">
                <a:solidFill>
                  <a:srgbClr val="FF0000"/>
                </a:solidFill>
                <a:effectLst/>
              </a:rPr>
              <a:t>CD4 baseline test for PLHIV as a core element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 in the HIV package of care</a:t>
            </a:r>
          </a:p>
          <a:p>
            <a:endParaRPr lang="en-Z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923B0D-C342-4002-ADFF-A9FA7BCD7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222" y="701758"/>
            <a:ext cx="5362391" cy="6003841"/>
          </a:xfrm>
        </p:spPr>
        <p:txBody>
          <a:bodyPr>
            <a:noAutofit/>
          </a:bodyPr>
          <a:lstStyle/>
          <a:p>
            <a:pPr marL="27432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ZA" b="1" i="0" u="none" strike="noStrike" dirty="0">
                <a:solidFill>
                  <a:srgbClr val="000000"/>
                </a:solidFill>
                <a:effectLst/>
              </a:rPr>
              <a:t>GLOBAL FUND</a:t>
            </a:r>
          </a:p>
          <a:p>
            <a:pPr marL="560070" indent="-285750" fontAlgn="base">
              <a:spcBef>
                <a:spcPts val="0"/>
              </a:spcBef>
            </a:pP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The strategy </a:t>
            </a:r>
            <a:r>
              <a:rPr lang="en-ZA" dirty="0">
                <a:solidFill>
                  <a:srgbClr val="000000"/>
                </a:solidFill>
              </a:rPr>
              <a:t>-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 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include 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ending AIDS 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and funds AIDS Diagnostics, and treatment therapies and models of care that prevent AIDS </a:t>
            </a:r>
          </a:p>
          <a:p>
            <a:pPr marL="274320" indent="0" fontAlgn="base">
              <a:spcBef>
                <a:spcPts val="0"/>
              </a:spcBef>
              <a:buNone/>
            </a:pPr>
            <a:endParaRPr lang="en-US" b="0" i="0" u="none" strike="noStrike" dirty="0" smtClean="0">
              <a:solidFill>
                <a:srgbClr val="000000"/>
              </a:solidFill>
              <a:effectLst/>
            </a:endParaRPr>
          </a:p>
          <a:p>
            <a:pPr marL="274320" indent="0" fontAlgn="base">
              <a:spcBef>
                <a:spcPts val="0"/>
              </a:spcBef>
              <a:buNone/>
            </a:pPr>
            <a:endParaRPr lang="en-ZA" b="0" i="0" u="none" strike="noStrike" dirty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b="1" i="0" u="none" strike="noStrike" dirty="0">
                <a:solidFill>
                  <a:srgbClr val="000000"/>
                </a:solidFill>
                <a:effectLst/>
              </a:rPr>
              <a:t>CCM </a:t>
            </a:r>
            <a:r>
              <a:rPr lang="en-ZA" b="1" i="0" u="none" strike="noStrike" dirty="0" smtClean="0">
                <a:solidFill>
                  <a:srgbClr val="000000"/>
                </a:solidFill>
                <a:effectLst/>
              </a:rPr>
              <a:t>members 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to push for language inclusion language on ending AIDS in Mid-term reviews of 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</a:rPr>
              <a:t>NSP</a:t>
            </a:r>
          </a:p>
          <a:p>
            <a:pPr marL="560070" indent="-285750" fontAlgn="base">
              <a:spcBef>
                <a:spcPts val="0"/>
              </a:spcBef>
            </a:pPr>
            <a:endParaRPr lang="en-US" b="0" i="0" u="none" strike="noStrike" dirty="0" smtClean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endParaRPr lang="en-ZA" b="0" i="0" u="none" strike="noStrike" dirty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b="1" i="0" u="none" strike="noStrike" dirty="0">
                <a:solidFill>
                  <a:srgbClr val="000000"/>
                </a:solidFill>
                <a:effectLst/>
              </a:rPr>
              <a:t>CCMs funding requests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 (beyond 2022)  includes the </a:t>
            </a:r>
            <a:r>
              <a:rPr lang="en-ZA" b="0" i="0" u="none" strike="noStrike" dirty="0">
                <a:solidFill>
                  <a:srgbClr val="C00000"/>
                </a:solidFill>
                <a:effectLst/>
              </a:rPr>
              <a:t>AIDS package of diagnostics and drugs</a:t>
            </a:r>
            <a:r>
              <a:rPr lang="en-ZA" b="0" i="0" u="none" strike="noStrike" dirty="0">
                <a:solidFill>
                  <a:srgbClr val="000000"/>
                </a:solidFill>
                <a:effectLst/>
              </a:rPr>
              <a:t> (CD4, TB-LAM, CrAG, L-Amb, Flucytosine) as priorities and allocates sufficient funding for these 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91963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E677E-E971-4B65-99B2-7762E5AD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GLOBAL INSTITUTIONS</a:t>
            </a:r>
            <a:r>
              <a:rPr lang="en-US" b="1" dirty="0"/>
              <a:t>: unitaid</a:t>
            </a:r>
            <a:endParaRPr lang="en-Z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BC7FA-6FB6-45B4-962A-25710E791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60070" indent="-285750" fontAlgn="base">
              <a:spcBef>
                <a:spcPts val="0"/>
              </a:spcBef>
            </a:pPr>
            <a:r>
              <a:rPr lang="en-ZA" sz="4000" b="1" dirty="0">
                <a:solidFill>
                  <a:schemeClr val="accent2"/>
                </a:solidFill>
              </a:rPr>
              <a:t>Continue </a:t>
            </a:r>
            <a:r>
              <a:rPr lang="en-ZA" sz="4000" b="0" i="0" u="none" strike="noStrike" dirty="0">
                <a:solidFill>
                  <a:srgbClr val="000000"/>
                </a:solidFill>
                <a:effectLst/>
              </a:rPr>
              <a:t>AIDS/AHD funding beyond 2022</a:t>
            </a:r>
            <a:r>
              <a:rPr lang="en-ZA" sz="4000" dirty="0">
                <a:solidFill>
                  <a:srgbClr val="000000"/>
                </a:solidFill>
              </a:rPr>
              <a:t>.</a:t>
            </a:r>
            <a:r>
              <a:rPr lang="en-ZA" sz="4000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  <a:p>
            <a:pPr marL="560070" indent="-285750" fontAlgn="base">
              <a:spcBef>
                <a:spcPts val="0"/>
              </a:spcBef>
            </a:pPr>
            <a:endParaRPr lang="en-ZA" sz="4000" dirty="0">
              <a:solidFill>
                <a:srgbClr val="000000"/>
              </a:solidFill>
            </a:endParaRPr>
          </a:p>
          <a:p>
            <a:pPr marL="274320" indent="0" fontAlgn="base">
              <a:spcBef>
                <a:spcPts val="0"/>
              </a:spcBef>
              <a:buNone/>
            </a:pPr>
            <a:endParaRPr lang="en-ZA" sz="4000" b="0" i="0" u="none" strike="noStrike" dirty="0">
              <a:solidFill>
                <a:srgbClr val="000000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sz="4000" b="1" dirty="0">
                <a:solidFill>
                  <a:schemeClr val="accent2"/>
                </a:solidFill>
              </a:rPr>
              <a:t>Prioritise</a:t>
            </a:r>
            <a:r>
              <a:rPr lang="en-ZA" sz="4000" dirty="0">
                <a:solidFill>
                  <a:srgbClr val="000000"/>
                </a:solidFill>
              </a:rPr>
              <a:t> </a:t>
            </a:r>
            <a:r>
              <a:rPr lang="en-ZA" sz="4000" b="0" i="0" u="none" strike="noStrike" dirty="0">
                <a:solidFill>
                  <a:srgbClr val="000000"/>
                </a:solidFill>
                <a:effectLst/>
              </a:rPr>
              <a:t>AIDS/AHD in your next Strategy.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2640228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15BA9-A374-4A6B-B41C-45838117D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32672"/>
            <a:ext cx="10058400" cy="1292694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governments</a:t>
            </a:r>
            <a:endParaRPr lang="en-ZA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46B44-50D8-43AB-A55F-4771D6EA45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708" y="1140431"/>
            <a:ext cx="7089168" cy="5506949"/>
          </a:xfrm>
        </p:spPr>
        <p:txBody>
          <a:bodyPr>
            <a:noAutofit/>
          </a:bodyPr>
          <a:lstStyle/>
          <a:p>
            <a:pPr marL="560070" indent="-285750" fontAlgn="base">
              <a:spcBef>
                <a:spcPts val="0"/>
              </a:spcBef>
            </a:pP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Provision of AIDS diagnostics and treatment (CD4, TB-LAM, CrAG, L-Amb, Flucytosine in PHC and HIV services</a:t>
            </a:r>
          </a:p>
          <a:p>
            <a:pPr marL="560070" indent="-285750" fontAlgn="base">
              <a:spcBef>
                <a:spcPts val="0"/>
              </a:spcBef>
            </a:pP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Measuring cryptococcal meningitis incidents and deaths</a:t>
            </a:r>
          </a:p>
          <a:p>
            <a:pPr marL="560070" indent="-285750" fontAlgn="base">
              <a:spcBef>
                <a:spcPts val="0"/>
              </a:spcBef>
            </a:pP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Targets to reduce cryptococcal meningitis deaths within 3-5 years</a:t>
            </a:r>
          </a:p>
          <a:p>
            <a:pPr marL="274320" indent="0" fontAlgn="base">
              <a:spcBef>
                <a:spcPts val="0"/>
              </a:spcBef>
              <a:buNone/>
            </a:pPr>
            <a:endParaRPr lang="en-ZA" sz="2400" b="0" i="0" u="none" strike="noStrike" dirty="0">
              <a:solidFill>
                <a:srgbClr val="000000"/>
              </a:solidFill>
              <a:effectLst/>
            </a:endParaRPr>
          </a:p>
          <a:p>
            <a:pPr marL="274320" indent="0" fontAlgn="base">
              <a:spcBef>
                <a:spcPts val="0"/>
              </a:spcBef>
              <a:buNone/>
            </a:pPr>
            <a:r>
              <a:rPr lang="en-ZA" sz="2400" b="1" dirty="0">
                <a:solidFill>
                  <a:schemeClr val="accent2"/>
                </a:solidFill>
              </a:rPr>
              <a:t>PRIMARY HEALTH CARE LEVEL</a:t>
            </a:r>
            <a:endParaRPr lang="en-ZA" sz="2400" b="1" i="0" u="none" strike="noStrike" dirty="0">
              <a:solidFill>
                <a:schemeClr val="accent2"/>
              </a:solidFill>
              <a:effectLst/>
            </a:endParaRPr>
          </a:p>
          <a:p>
            <a:pPr marL="560070" indent="-285750" fontAlgn="base">
              <a:spcBef>
                <a:spcPts val="0"/>
              </a:spcBef>
            </a:pPr>
            <a:r>
              <a:rPr lang="en-ZA" sz="2200" b="0" i="0" u="none" strike="noStrike" dirty="0">
                <a:solidFill>
                  <a:srgbClr val="000000"/>
                </a:solidFill>
                <a:effectLst/>
              </a:rPr>
              <a:t>TB-LAM included in </a:t>
            </a:r>
            <a:r>
              <a:rPr lang="en-ZA" sz="2200" b="1" i="0" u="none" strike="noStrike" dirty="0">
                <a:solidFill>
                  <a:srgbClr val="000000"/>
                </a:solidFill>
                <a:effectLst/>
              </a:rPr>
              <a:t>national guidelines</a:t>
            </a:r>
            <a:r>
              <a:rPr lang="en-ZA" sz="2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ZA" sz="2200" dirty="0">
                <a:solidFill>
                  <a:srgbClr val="000000"/>
                </a:solidFill>
              </a:rPr>
              <a:t> and p</a:t>
            </a:r>
            <a:r>
              <a:rPr lang="en-ZA" sz="2200" b="0" i="0" u="none" strike="noStrike" dirty="0">
                <a:solidFill>
                  <a:srgbClr val="000000"/>
                </a:solidFill>
                <a:effectLst/>
              </a:rPr>
              <a:t>roviding TB-LAM at PHC</a:t>
            </a:r>
          </a:p>
          <a:p>
            <a:pPr marL="560070" indent="-285750" fontAlgn="base">
              <a:spcBef>
                <a:spcPts val="0"/>
              </a:spcBef>
            </a:pPr>
            <a:r>
              <a:rPr lang="en-ZA" sz="2200" b="1" i="0" u="none" strike="noStrike" dirty="0">
                <a:solidFill>
                  <a:srgbClr val="000000"/>
                </a:solidFill>
                <a:effectLst/>
              </a:rPr>
              <a:t>Increased use of TB-LAM </a:t>
            </a:r>
            <a:r>
              <a:rPr lang="en-ZA" sz="2200" b="0" i="0" u="none" strike="noStrike" dirty="0">
                <a:solidFill>
                  <a:srgbClr val="000000"/>
                </a:solidFill>
                <a:effectLst/>
              </a:rPr>
              <a:t>at hospital and clinics</a:t>
            </a:r>
          </a:p>
          <a:p>
            <a:pPr marL="560070" indent="-285750" fontAlgn="base">
              <a:spcBef>
                <a:spcPts val="0"/>
              </a:spcBef>
            </a:pPr>
            <a:r>
              <a:rPr lang="en-ZA" sz="2200" b="0" i="0" u="none" strike="noStrike" dirty="0">
                <a:solidFill>
                  <a:srgbClr val="C00000"/>
                </a:solidFill>
                <a:effectLst/>
              </a:rPr>
              <a:t>Bring back CD4</a:t>
            </a:r>
            <a:r>
              <a:rPr lang="en-ZA" sz="2200" b="0" i="0" u="none" strike="noStrike" dirty="0">
                <a:solidFill>
                  <a:srgbClr val="000000"/>
                </a:solidFill>
                <a:effectLst/>
              </a:rPr>
              <a:t> is mainstreaming as a core element in the HIV package of care</a:t>
            </a:r>
          </a:p>
          <a:p>
            <a:pPr marL="560070" indent="-285750" fontAlgn="base">
              <a:spcBef>
                <a:spcPts val="0"/>
              </a:spcBef>
            </a:pPr>
            <a:r>
              <a:rPr lang="en-ZA" sz="2200" b="0" i="0" u="none" strike="noStrike" dirty="0">
                <a:solidFill>
                  <a:srgbClr val="C00000"/>
                </a:solidFill>
                <a:effectLst/>
              </a:rPr>
              <a:t>Make CrAg available</a:t>
            </a:r>
          </a:p>
          <a:p>
            <a:pPr marL="560070" indent="-285750" fontAlgn="base">
              <a:spcBef>
                <a:spcPts val="0"/>
              </a:spcBef>
            </a:pPr>
            <a:r>
              <a:rPr lang="en-ZA" sz="2200" b="0" i="0" u="none" strike="noStrike" dirty="0">
                <a:solidFill>
                  <a:srgbClr val="000000"/>
                </a:solidFill>
                <a:effectLst/>
              </a:rPr>
              <a:t>Make CM  prevention and treatment available at the PHC level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ZA" sz="2400" b="0" i="0" u="none" strike="noStrike" dirty="0">
              <a:solidFill>
                <a:srgbClr val="000000"/>
              </a:solidFill>
              <a:effectLst/>
            </a:endParaRPr>
          </a:p>
          <a:p>
            <a:endParaRPr lang="en-ZA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EB61B-CD75-4C1E-8964-A0B4FBB39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40269" y="1045806"/>
            <a:ext cx="4754880" cy="5694041"/>
          </a:xfrm>
        </p:spPr>
        <p:txBody>
          <a:bodyPr>
            <a:noAutofit/>
          </a:bodyPr>
          <a:lstStyle/>
          <a:p>
            <a:r>
              <a:rPr lang="en-US" sz="2400" b="1" dirty="0"/>
              <a:t>Registration</a:t>
            </a:r>
          </a:p>
          <a:p>
            <a:pPr marL="742950" lvl="1" indent="-285750" fontAlgn="base">
              <a:spcBef>
                <a:spcPts val="0"/>
              </a:spcBef>
              <a:spcAft>
                <a:spcPts val="0"/>
              </a:spcAft>
            </a:pPr>
            <a:r>
              <a:rPr lang="en-ZA" sz="2400" dirty="0">
                <a:solidFill>
                  <a:srgbClr val="000000"/>
                </a:solidFill>
              </a:rPr>
              <a:t>Co</a:t>
            </a: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untries  to </a:t>
            </a:r>
            <a:r>
              <a:rPr lang="en-ZA" sz="2400" b="0" i="0" u="none" strike="noStrike" dirty="0">
                <a:solidFill>
                  <a:srgbClr val="C00000"/>
                </a:solidFill>
                <a:effectLst/>
              </a:rPr>
              <a:t>register drugs to treat cryptococcal meningitis (L-Amb, Flucytosine</a:t>
            </a:r>
            <a:r>
              <a:rPr lang="en-ZA" sz="2400" b="0" i="0" u="none" strike="noStrike" dirty="0" smtClean="0">
                <a:solidFill>
                  <a:srgbClr val="C00000"/>
                </a:solidFill>
                <a:effectLst/>
              </a:rPr>
              <a:t>)</a:t>
            </a:r>
          </a:p>
          <a:p>
            <a:pPr lvl="1" indent="0" fontAlgn="base">
              <a:spcBef>
                <a:spcPts val="0"/>
              </a:spcBef>
              <a:spcAft>
                <a:spcPts val="0"/>
              </a:spcAft>
              <a:buNone/>
            </a:pPr>
            <a:endParaRPr lang="en-ZA" sz="2400" b="0" i="0" u="none" strike="noStrike" dirty="0">
              <a:solidFill>
                <a:srgbClr val="C00000"/>
              </a:solidFill>
              <a:effectLst/>
            </a:endParaRPr>
          </a:p>
          <a:p>
            <a:pPr marL="742950" lvl="1" indent="-285750" fontAlgn="base">
              <a:spcBef>
                <a:spcPts val="0"/>
              </a:spcBef>
              <a:spcAft>
                <a:spcPts val="0"/>
              </a:spcAft>
            </a:pP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Governments </a:t>
            </a:r>
            <a:r>
              <a:rPr lang="en-ZA" sz="2400" b="1" i="0" u="none" strike="noStrike" dirty="0">
                <a:solidFill>
                  <a:srgbClr val="000000"/>
                </a:solidFill>
                <a:effectLst/>
              </a:rPr>
              <a:t>remove registration </a:t>
            </a:r>
            <a:r>
              <a:rPr lang="en-ZA" sz="2400" b="1" i="0" u="none" strike="noStrike" dirty="0" smtClean="0">
                <a:solidFill>
                  <a:srgbClr val="000000"/>
                </a:solidFill>
                <a:effectLst/>
              </a:rPr>
              <a:t>barriers</a:t>
            </a:r>
          </a:p>
          <a:p>
            <a:pPr lvl="1" indent="0" fontAlgn="base">
              <a:spcBef>
                <a:spcPts val="0"/>
              </a:spcBef>
              <a:spcAft>
                <a:spcPts val="0"/>
              </a:spcAft>
              <a:buNone/>
            </a:pPr>
            <a:endParaRPr lang="en-ZA" sz="2400" b="1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fontAlgn="base">
              <a:spcBef>
                <a:spcPts val="0"/>
              </a:spcBef>
              <a:spcAft>
                <a:spcPts val="0"/>
              </a:spcAft>
            </a:pPr>
            <a:r>
              <a:rPr lang="en-ZA" sz="2400" b="0" i="0" u="none" strike="noStrike" dirty="0">
                <a:solidFill>
                  <a:srgbClr val="C00000"/>
                </a:solidFill>
                <a:effectLst/>
              </a:rPr>
              <a:t>Gilead submit registration dossiers to all high burden regions for </a:t>
            </a:r>
            <a:r>
              <a:rPr lang="en-ZA" sz="2400" b="0" i="0" u="none" strike="noStrike" dirty="0" smtClean="0">
                <a:solidFill>
                  <a:srgbClr val="C00000"/>
                </a:solidFill>
                <a:effectLst/>
              </a:rPr>
              <a:t>L-Amb</a:t>
            </a:r>
          </a:p>
          <a:p>
            <a:pPr lvl="1" indent="0" fontAlgn="base">
              <a:spcBef>
                <a:spcPts val="0"/>
              </a:spcBef>
              <a:spcAft>
                <a:spcPts val="0"/>
              </a:spcAft>
              <a:buNone/>
            </a:pPr>
            <a:endParaRPr lang="en-ZA" sz="2400" b="0" i="0" u="none" strike="noStrike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4328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12E2F-B7A7-47C8-925F-8E8FF466A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57070"/>
            <a:ext cx="10058400" cy="505112"/>
          </a:xfrm>
        </p:spPr>
        <p:txBody>
          <a:bodyPr>
            <a:normAutofit fontScale="90000"/>
          </a:bodyPr>
          <a:lstStyle/>
          <a:p>
            <a:r>
              <a:rPr lang="en-ZA" b="1" dirty="0">
                <a:solidFill>
                  <a:schemeClr val="accent2"/>
                </a:solidFill>
              </a:rPr>
              <a:t>INDUSTRY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5ABFB-510D-485B-833D-B377F0876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546" y="979288"/>
            <a:ext cx="10058400" cy="5278348"/>
          </a:xfrm>
        </p:spPr>
        <p:txBody>
          <a:bodyPr>
            <a:noAutofit/>
          </a:bodyPr>
          <a:lstStyle/>
          <a:p>
            <a:r>
              <a:rPr lang="en-ZA" sz="2400" b="1" i="0" u="none" strike="noStrike" dirty="0">
                <a:solidFill>
                  <a:srgbClr val="000000"/>
                </a:solidFill>
                <a:effectLst/>
              </a:rPr>
              <a:t>Gilead</a:t>
            </a: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en-ZA" sz="2400" dirty="0">
                <a:solidFill>
                  <a:srgbClr val="000000"/>
                </a:solidFill>
              </a:rPr>
              <a:t>fulfils</a:t>
            </a: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 its commitment to lower prices for  liposomal amphotericin B (L-AmB)  for 116 countries by June 2022?</a:t>
            </a:r>
          </a:p>
          <a:p>
            <a:pPr marL="0" indent="0">
              <a:buNone/>
            </a:pPr>
            <a:endParaRPr lang="en-ZA" sz="24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Rifapentine pricing and access issues are addressed</a:t>
            </a:r>
          </a:p>
          <a:p>
            <a:pPr marL="0" indent="0">
              <a:buNone/>
            </a:pPr>
            <a:endParaRPr lang="en-ZA" sz="24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ZA" sz="2400" b="1" i="0" u="none" strike="noStrike" dirty="0">
                <a:solidFill>
                  <a:srgbClr val="000000"/>
                </a:solidFill>
                <a:effectLst/>
              </a:rPr>
              <a:t>Mylan</a:t>
            </a:r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: Availability of generic flucytosine</a:t>
            </a:r>
          </a:p>
          <a:p>
            <a:pPr marL="0" indent="0">
              <a:buNone/>
            </a:pPr>
            <a:endParaRPr lang="en-ZA" sz="24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Qualified generic versions of liposomal amphotericin B (L-AmB)</a:t>
            </a:r>
          </a:p>
          <a:p>
            <a:endParaRPr lang="en-ZA" sz="24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ZA" sz="2400" b="0" i="0" u="none" strike="noStrike" dirty="0">
                <a:solidFill>
                  <a:srgbClr val="000000"/>
                </a:solidFill>
                <a:effectLst/>
              </a:rPr>
              <a:t>Explore impact and manufacturing of Visitec CD4 POC</a:t>
            </a:r>
          </a:p>
          <a:p>
            <a:pPr marL="0" indent="0">
              <a:buNone/>
            </a:pPr>
            <a:endParaRPr lang="en-ZA" sz="2400" b="0" i="0" u="none" strike="noStrike" dirty="0">
              <a:solidFill>
                <a:srgbClr val="000000"/>
              </a:solidFill>
              <a:effectLst/>
            </a:endParaRPr>
          </a:p>
          <a:p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23996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1146</TotalTime>
  <Words>864</Words>
  <Application>Microsoft Office PowerPoint</Application>
  <PresentationFormat>Widescreen</PresentationFormat>
  <Paragraphs>134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Rockwell</vt:lpstr>
      <vt:lpstr>Rockwell Condensed</vt:lpstr>
      <vt:lpstr>Wingdings</vt:lpstr>
      <vt:lpstr>Wood Type</vt:lpstr>
      <vt:lpstr>Advocacy to end AIDS</vt:lpstr>
      <vt:lpstr>Who is Fighting AIDs Coalition</vt:lpstr>
      <vt:lpstr>WHY DO WE NEED COLLECTIve ACTION?</vt:lpstr>
      <vt:lpstr>WHAT to do?</vt:lpstr>
      <vt:lpstr>GLOBAL INSTITUTIONS: unaids &amp; who </vt:lpstr>
      <vt:lpstr>DONOR COMMUNITY </vt:lpstr>
      <vt:lpstr>GLOBAL INSTITUTIONS: unitaid</vt:lpstr>
      <vt:lpstr>governments</vt:lpstr>
      <vt:lpstr>INDUSTRY </vt:lpstr>
      <vt:lpstr>MOVEMENT BUILDING </vt:lpstr>
      <vt:lpstr>MOVEMENT BUILDING…CONT</vt:lpstr>
      <vt:lpstr>DON’T PLAN TO MOURN , ORGANISE TO SAVE LIVES</vt:lpstr>
      <vt:lpstr>PowerPoint Presentation</vt:lpstr>
      <vt:lpstr>Forward we go, backward never!     Amandla!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Advocacy to end AIDS</dc:title>
  <dc:creator>Dubula-Majola, V, Dr [vuyiseka@sun.ac.za]</dc:creator>
  <cp:lastModifiedBy>Dubula-Majola, V, Dr [vuyiseka@sun.ac.za]</cp:lastModifiedBy>
  <cp:revision>13</cp:revision>
  <dcterms:created xsi:type="dcterms:W3CDTF">2021-10-28T15:20:47Z</dcterms:created>
  <dcterms:modified xsi:type="dcterms:W3CDTF">2021-12-08T15:21:14Z</dcterms:modified>
</cp:coreProperties>
</file>